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7" r:id="rId5"/>
    <p:sldId id="257" r:id="rId6"/>
    <p:sldId id="278" r:id="rId7"/>
    <p:sldId id="258" r:id="rId8"/>
    <p:sldId id="279" r:id="rId9"/>
    <p:sldId id="259" r:id="rId10"/>
    <p:sldId id="262" r:id="rId11"/>
    <p:sldId id="280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2" r:id="rId20"/>
    <p:sldId id="274" r:id="rId21"/>
    <p:sldId id="275" r:id="rId22"/>
  </p:sldIdLst>
  <p:sldSz cx="12192000" cy="6858000"/>
  <p:notesSz cx="6797675" cy="9928225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rimson Text" panose="020B0604020202020204" charset="0"/>
      <p:regular r:id="rId35"/>
      <p:bold r:id="rId36"/>
      <p:italic r:id="rId37"/>
      <p:boldItalic r:id="rId38"/>
    </p:embeddedFont>
    <p:embeddedFont>
      <p:font typeface="Raleway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A00A00-72C0-4B1A-8646-6C4440BE01B3}">
  <a:tblStyle styleId="{E5A00A00-72C0-4B1A-8646-6C4440BE01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810"/>
  </p:normalViewPr>
  <p:slideViewPr>
    <p:cSldViewPr snapToGrid="0">
      <p:cViewPr varScale="1">
        <p:scale>
          <a:sx n="57" d="100"/>
          <a:sy n="57" d="100"/>
        </p:scale>
        <p:origin x="99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46C007-7A4F-7242-ACE6-55005D28A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01441-5767-F448-92F8-A65572944A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31140-5388-0F48-84C4-7F6CA54F022E}" type="datetimeFigureOut">
              <a:rPr lang="en-GH" smtClean="0"/>
              <a:t>30/07/2020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F04B1-6DA7-3041-8091-21D19AF573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D1BDE-C293-CE45-B30E-F0B5A0D3D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81D48-D2AD-7F43-845F-70BC85394EE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87974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 explanatory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ea80629e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ea80629e7_0_7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8ea80629e7_0_7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09125e1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d09125e15_1_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8d09125e15_1_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d09125e1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d09125e15_1_1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Half (49.7%) of households with at least one child below five years indicated that the child was due for a scheduled vaccination since March 16.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While 7 out of 10 received their vaccinations, </a:t>
            </a:r>
            <a:endParaRPr dirty="0"/>
          </a:p>
        </p:txBody>
      </p:sp>
      <p:sp>
        <p:nvSpPr>
          <p:cNvPr id="226" name="Google Shape;226;g8d09125e15_1_1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d09125e1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d09125e15_1_2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dirty="0"/>
              <a:t>NOTE: GSS with support from FAO is computing Food Insecurity Scale based on this results to measure 2 SDGs indicators which will be made available next week.</a:t>
            </a:r>
            <a:endParaRPr dirty="0"/>
          </a:p>
        </p:txBody>
      </p:sp>
      <p:sp>
        <p:nvSpPr>
          <p:cNvPr id="235" name="Google Shape;235;g8d09125e15_1_2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09125e1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09125e15_1_3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endParaRPr/>
          </a:p>
        </p:txBody>
      </p:sp>
      <p:sp>
        <p:nvSpPr>
          <p:cNvPr id="243" name="Google Shape;243;g8d09125e15_1_3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d09125e1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d09125e15_1_8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most common actions to cope with the effects of COVID-19 taken by households was to reduce food consumption (52.1%)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8.9% of households received at least one form of assistance from an institution (e.g. government and religious organisations), with 5.3% receiving free food.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endParaRPr dirty="0"/>
          </a:p>
        </p:txBody>
      </p:sp>
      <p:sp>
        <p:nvSpPr>
          <p:cNvPr id="260" name="Google Shape;260;g8d09125e15_1_8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d09125e15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d09125e15_1_10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endParaRPr/>
          </a:p>
        </p:txBody>
      </p:sp>
      <p:sp>
        <p:nvSpPr>
          <p:cNvPr id="269" name="Google Shape;269;g8d09125e15_1_10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d09125e15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d09125e15_1_13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endParaRPr/>
          </a:p>
        </p:txBody>
      </p:sp>
      <p:sp>
        <p:nvSpPr>
          <p:cNvPr id="286" name="Google Shape;286;g8d09125e15_1_13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ea80629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ea80629e7_0_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8ea80629e7_0_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eb7dbc8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eb7dbc820_0_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8eb7dbc820_0_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66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(maybe mention that this was the first telephone survey ever done by GSS</a:t>
            </a:r>
            <a:endParaRPr/>
          </a:p>
        </p:txBody>
      </p:sp>
      <p:sp>
        <p:nvSpPr>
          <p:cNvPr id="156" name="Google Shape;156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(maybe mention that this was the first telephone survey ever done by GSS</a:t>
            </a:r>
            <a:endParaRPr/>
          </a:p>
        </p:txBody>
      </p:sp>
      <p:sp>
        <p:nvSpPr>
          <p:cNvPr id="156" name="Google Shape;156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24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a80629e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ea80629e7_0_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8ea80629e7_0_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a80629e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ea80629e7_0_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8ea80629e7_0_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20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ea80629e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ea80629e7_0_2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Knowledge of the COVID-19 was universal, as 99.7% of the population heard of it.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When respondents were asked how someone contracts the virus.</a:t>
            </a: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72% indicated not using a mask/gloves.</a:t>
            </a: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68.5%  mentioned handshaking.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Radio (83.3%) and television (79.6%) were cited as the most important sources of information for COVID-19 with television (49.2%) being the ‘most trusted source.’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8ea80629e7_0_2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ea80629e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ea80629e7_0_9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8ea80629e7_0_9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ea80629e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ea80629e7_0_9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8ea80629e7_0_9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21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userDrawn="1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2A85B4-BCFF-2942-BA0C-B6D5FFA1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1913" y="820519"/>
            <a:ext cx="120681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CE1126"/>
                </a:solidFill>
                <a:latin typeface="Crimson Text"/>
                <a:ea typeface="Crimson Text"/>
                <a:cs typeface="Crimson Text"/>
                <a:sym typeface="Crimson Text"/>
              </a:rPr>
              <a:t>PRESS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CE1126"/>
                </a:solidFill>
                <a:latin typeface="Crimson Text"/>
                <a:ea typeface="Crimson Text"/>
                <a:cs typeface="Crimson Text"/>
                <a:sym typeface="Crimson Text"/>
              </a:rPr>
              <a:t>RELEASE</a:t>
            </a:r>
            <a:endParaRPr/>
          </a:p>
        </p:txBody>
      </p:sp>
      <p:pic>
        <p:nvPicPr>
          <p:cNvPr id="112" name="Google Shape;112;p16" descr="Afbeelding met tekst, boek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774" y="250981"/>
            <a:ext cx="3439662" cy="285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Afbeelding met teken, tekst, buite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1923" y="320880"/>
            <a:ext cx="2894303" cy="285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userDrawn="1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98;p14">
            <a:extLst>
              <a:ext uri="{FF2B5EF4-FFF2-40B4-BE49-F238E27FC236}">
                <a16:creationId xmlns:a16="http://schemas.microsoft.com/office/drawing/2014/main" id="{B4AD1F09-371B-1945-B0DB-DAB7A34F42C4}"/>
              </a:ext>
            </a:extLst>
          </p:cNvPr>
          <p:cNvSpPr txBox="1"/>
          <p:nvPr userDrawn="1"/>
        </p:nvSpPr>
        <p:spPr>
          <a:xfrm>
            <a:off x="8112893" y="6180335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COVID-19 Households and Jobs Tracker Wave 1: Press Release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A6E4-9E41-47DD-9416-AEFDED275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B0C0E-C862-49C3-B1E9-843CE25C7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5A69-29CA-4E06-97E0-871FB769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83961-1E51-435A-AD23-FA65607F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3C50-F56F-4806-9984-62EDAC7F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1158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B24D-9BFE-43D2-AD9C-B10B2E4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0BB2-F2A2-48FA-B55B-EE6FFAEC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606C-CE4B-4499-8D3E-12137FD6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4954E-87FA-4049-8BE4-70940839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081F-E408-416F-A8BD-FA0AD82B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48436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F0B1-BB42-40A3-91D1-ECA14C6B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16ED2-3C0B-4655-8E6D-EB9F8F8D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FCDC8-77A4-4C8A-BA0B-F3EAF20C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7BB2-52BD-4BC8-BC56-C0AFD090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546E-B7F7-4770-A363-FFF6F2B8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097927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CEF6-1736-4F58-9C5C-004F096A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C8C6-A516-418C-9998-0B92CB033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2F3E8-2E77-4CCF-93E9-75A6C24F0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B43BC-5639-4CAC-8AC0-EFE769C9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08E5E-83F0-4AA4-8F08-DDFC1804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AE13-1B25-48B0-B196-914DEF96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90714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C9D8-1D63-413A-9A8E-54918D9B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BCA48-5719-41B9-BEFF-EC928F73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1FEE0-AC9A-455E-ADCA-37FD823C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FC8E5-69F3-4B33-AC82-EEC6322AE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D2C1E-82E4-4306-8B6C-AC6B54E49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97045-9264-482D-A2DF-476B1CED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33D57-6FB9-4F19-9B78-E8BA6BB3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63839-FD58-404C-BB75-A6316547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73450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FDE6-8471-4B1D-99FD-70501BBE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DAACE-A6F4-40A9-8CBB-D75C1E28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F2AB2-B1F6-4DB0-8E63-5644FED4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CFAAA-698F-40B6-875B-88D114D9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633583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435E8-DC12-4E8C-A021-DE8A6C55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873C6-9427-4E61-B537-4947ED02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28A4E-2961-4B73-8AEE-BD6F6224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533492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9BCF-FC28-472B-B2AF-1E284F86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5A85-2758-4338-9097-991ACBC8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A682E-4ABD-4954-8610-D3A4B31F1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94942-5691-430A-A4E2-3A298392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EBABA-2D0B-46B4-8EB0-86CF9EA6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6C0C0-1D69-4C30-AF66-9C7E066F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110654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A3FC-AFBB-4FA8-A2D3-24E56409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CBC0D-53A8-46F0-97B5-598297765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4ECD2-1EEC-420D-9F5F-D81CE4CE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E5434-7D1A-4A60-AEB1-60E89451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CD6C-3B93-4039-9E09-8A02D836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9EA64-C5E9-4E0D-9E77-857D8D3A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5770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8B03-453E-41D5-9247-3C3437B1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B5714-068E-4C87-9D93-3914D26F3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8A5B-84F2-44A4-A385-A54F3055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B874-0443-4DEC-8C9B-95BED2DD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9F41-D692-4351-8288-63CBD0DD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3408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8773-A938-4C8E-8689-01302670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67AB4-DECA-4923-AA94-3FCD2AC9FF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3828A-974F-4A09-9041-9C5AA3C5E1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0B3199FE-0875-FE4B-9B88-4065907E389C}"/>
              </a:ext>
            </a:extLst>
          </p:cNvPr>
          <p:cNvSpPr txBox="1"/>
          <p:nvPr userDrawn="1"/>
        </p:nvSpPr>
        <p:spPr>
          <a:xfrm>
            <a:off x="8112893" y="6180335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COVID-19 Households and Jobs Tracker Wave 1: Press Release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981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ADE7A-21A9-4A8B-988A-C425377D1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E1552-D37D-4664-AC46-F8C0B176A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4AE35-65DC-4506-BB94-D794D094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C5C83-3028-444B-9BDF-AA10D5B3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B25FE-7023-4A12-BBFF-58DC6478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94307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98;p14">
            <a:extLst>
              <a:ext uri="{FF2B5EF4-FFF2-40B4-BE49-F238E27FC236}">
                <a16:creationId xmlns:a16="http://schemas.microsoft.com/office/drawing/2014/main" id="{DE6456F4-F7A0-DD41-8F28-CCC4BE448B11}"/>
              </a:ext>
            </a:extLst>
          </p:cNvPr>
          <p:cNvSpPr txBox="1"/>
          <p:nvPr userDrawn="1"/>
        </p:nvSpPr>
        <p:spPr>
          <a:xfrm>
            <a:off x="8112893" y="6180335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COVID-19 Households and Jobs Tracker Wave 1: Press Release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98;p14">
            <a:extLst>
              <a:ext uri="{FF2B5EF4-FFF2-40B4-BE49-F238E27FC236}">
                <a16:creationId xmlns:a16="http://schemas.microsoft.com/office/drawing/2014/main" id="{91472656-D423-384D-B39F-B85C147F8ED6}"/>
              </a:ext>
            </a:extLst>
          </p:cNvPr>
          <p:cNvSpPr txBox="1"/>
          <p:nvPr userDrawn="1"/>
        </p:nvSpPr>
        <p:spPr>
          <a:xfrm>
            <a:off x="8112893" y="6180335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COVID-19 Households and Jobs Tracker Wave 1: Press Release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8AB7E6E3-DAE7-3745-8236-4677C863FECC}"/>
              </a:ext>
            </a:extLst>
          </p:cNvPr>
          <p:cNvSpPr txBox="1"/>
          <p:nvPr userDrawn="1"/>
        </p:nvSpPr>
        <p:spPr>
          <a:xfrm>
            <a:off x="8112893" y="6180335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COVID-19 Households and Jobs Tracker Wave 1: Press Release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" y="6038850"/>
            <a:ext cx="12192000" cy="81915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 descr="Afbeelding met teken, tekst, buiten&#10;&#10;Automatisch gegenereerde beschrijv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3621" y="6136030"/>
            <a:ext cx="632538" cy="6247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69143" y="6125259"/>
            <a:ext cx="22698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Ghana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Statistical Service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903570" y="6125250"/>
            <a:ext cx="411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COVID-19 Households and Jobs Tracker Wave 1: Press Release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59736-70B7-46B3-B52B-19797508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77751-492B-42B8-AB7E-2109D164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D4F03-1A91-4297-85E0-01AD5ED8D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F9A0F-D791-4088-895C-93431F32B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E278-7DC2-4532-8E93-8E8C43505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51C9-EFA2-4AD6-A333-FB64DE6A052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733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mar.seidu@statsghana.gov.gh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818197" y="2766951"/>
            <a:ext cx="6544504" cy="18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100" b="1" dirty="0">
                <a:latin typeface="Cambria" panose="02040503050406030204" pitchFamily="18" charset="0"/>
              </a:rPr>
              <a:t>COVID-19 RAPID SURVEYS </a:t>
            </a:r>
            <a:br>
              <a:rPr lang="en-GH" sz="3100" dirty="0">
                <a:latin typeface="Cambria" panose="02040503050406030204" pitchFamily="18" charset="0"/>
              </a:rPr>
            </a:br>
            <a:r>
              <a:rPr lang="en-GH" sz="3100" b="1" dirty="0">
                <a:latin typeface="Cambria" panose="02040503050406030204" pitchFamily="18" charset="0"/>
              </a:rPr>
              <a:t>HOUSEHOLDS AND JOBS TRACKER </a:t>
            </a:r>
            <a:br>
              <a:rPr lang="en-GH" sz="3100" dirty="0">
                <a:latin typeface="Cambria" panose="02040503050406030204" pitchFamily="18" charset="0"/>
              </a:rPr>
            </a:br>
            <a:r>
              <a:rPr lang="en-US" sz="3100" b="1" dirty="0">
                <a:latin typeface="Cambria" panose="02040503050406030204" pitchFamily="18" charset="0"/>
              </a:rPr>
              <a:t>HIGHLIGHTS OF FINDINGS</a:t>
            </a:r>
            <a:br>
              <a:rPr lang="en-US" sz="3100" b="1" dirty="0">
                <a:latin typeface="Cambria" panose="02040503050406030204" pitchFamily="18" charset="0"/>
              </a:rPr>
            </a:br>
            <a:r>
              <a:rPr lang="en-US" sz="3100" b="1" dirty="0">
                <a:latin typeface="Cambria" panose="02040503050406030204" pitchFamily="18" charset="0"/>
              </a:rPr>
              <a:t>FIRST EDITION OF WAVE I</a:t>
            </a:r>
            <a:endParaRPr sz="3100" b="1" i="1" dirty="0">
              <a:solidFill>
                <a:srgbClr val="000000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657600" y="-7874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5096102" y="5651242"/>
            <a:ext cx="22903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aleway"/>
                <a:ea typeface="Raleway"/>
                <a:cs typeface="Raleway"/>
                <a:sym typeface="Raleway"/>
              </a:rPr>
              <a:t>30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July 2020</a:t>
            </a: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818197" y="1580800"/>
            <a:ext cx="6635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rimson Text"/>
              <a:buNone/>
            </a:pPr>
            <a:r>
              <a:rPr lang="en-GB" sz="3600" b="1" i="0" u="none" strike="noStrike" cap="none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PRESS RELEASE</a:t>
            </a:r>
            <a:endParaRPr sz="3600" b="1" i="0" u="none" strike="noStrike" cap="none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0" y="180242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Jobs and Income  - 3\3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grpSp>
        <p:nvGrpSpPr>
          <p:cNvPr id="211" name="Google Shape;211;p29"/>
          <p:cNvGrpSpPr/>
          <p:nvPr/>
        </p:nvGrpSpPr>
        <p:grpSpPr>
          <a:xfrm>
            <a:off x="0" y="2031675"/>
            <a:ext cx="12192004" cy="3846225"/>
            <a:chOff x="0" y="2031675"/>
            <a:chExt cx="12192004" cy="3846225"/>
          </a:xfrm>
        </p:grpSpPr>
        <p:pic>
          <p:nvPicPr>
            <p:cNvPr id="212" name="Google Shape;212;p29"/>
            <p:cNvPicPr preferRelativeResize="0"/>
            <p:nvPr/>
          </p:nvPicPr>
          <p:blipFill rotWithShape="1">
            <a:blip r:embed="rId3">
              <a:alphaModFix/>
            </a:blip>
            <a:srcRect b="3956"/>
            <a:stretch/>
          </p:blipFill>
          <p:spPr>
            <a:xfrm>
              <a:off x="0" y="2031675"/>
              <a:ext cx="12192004" cy="355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9"/>
            <p:cNvSpPr txBox="1"/>
            <p:nvPr/>
          </p:nvSpPr>
          <p:spPr>
            <a:xfrm>
              <a:off x="0" y="5512800"/>
              <a:ext cx="121920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Figure 4: Change in household income by sources since March 16, 2020. (</a:t>
              </a:r>
              <a:r>
                <a:rPr lang="en-GB" i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%) on x-axis indicates which percentage of households indicated receiving this source of livelihood in the last 12 months.</a:t>
              </a:r>
              <a:endParaRPr i="1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4" name="Google Shape;214;p29"/>
          <p:cNvSpPr txBox="1"/>
          <p:nvPr/>
        </p:nvSpPr>
        <p:spPr>
          <a:xfrm>
            <a:off x="0" y="671686"/>
            <a:ext cx="12192000" cy="135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6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Among households engaged in non-farm family business 83% indicated a decrease in their income over the last 12 months</a:t>
            </a:r>
            <a:endParaRPr sz="26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6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For wages, this percentage was 55%. </a:t>
            </a:r>
            <a:endParaRPr sz="26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09F9AF2-CA2E-2241-B006-3CBEC488B034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9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/>
        </p:nvSpPr>
        <p:spPr>
          <a:xfrm>
            <a:off x="1600200" y="180250"/>
            <a:ext cx="7965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Access to Basic Needs 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-1" y="720250"/>
            <a:ext cx="11954435" cy="52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3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15.9% of households reported not being able to buy at least one staple food in the seven days prior to the survey. </a:t>
            </a: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r>
              <a:rPr lang="en-GB" sz="3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Plantain had the highest non-accessibility </a:t>
            </a: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r>
              <a:rPr lang="en-GB" sz="3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The main reasons for not being able to buy staple foods were the increase in price (62.7%) and lack of  financial resources  (19.2%). </a:t>
            </a: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3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21.1% of households reported not having regular access to water supply </a:t>
            </a: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32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17.4% reported non collection of household solid waste in the 7 days prior to the interview</a:t>
            </a: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3632B0A-C4E1-CB41-BF22-0738BBF9B7E4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10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/>
        </p:nvSpPr>
        <p:spPr>
          <a:xfrm>
            <a:off x="1559859" y="53788"/>
            <a:ext cx="7965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Health Care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465" y="857666"/>
            <a:ext cx="6026735" cy="5142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9008C4-8C0D-684A-A79D-32FBF0FF6AA8}"/>
              </a:ext>
            </a:extLst>
          </p:cNvPr>
          <p:cNvSpPr/>
          <p:nvPr/>
        </p:nvSpPr>
        <p:spPr>
          <a:xfrm>
            <a:off x="8965" y="857666"/>
            <a:ext cx="57329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93700"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8.6% of households could not buy medicine when they needed to. </a:t>
            </a:r>
          </a:p>
          <a:p>
            <a:pPr marL="457200" lvl="0" indent="-393700">
              <a:buClr>
                <a:schemeClr val="dk1"/>
              </a:buClr>
              <a:buSzPts val="2600"/>
              <a:buFont typeface="Raleway"/>
              <a:buChar char="●"/>
            </a:pPr>
            <a:endParaRPr lang="en-GB"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93700"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More than 3 in every 10 children missed their vaccinations.</a:t>
            </a:r>
          </a:p>
          <a:p>
            <a:pPr marL="457200" lvl="0" indent="-393700">
              <a:buClr>
                <a:schemeClr val="dk1"/>
              </a:buClr>
              <a:buSzPts val="2600"/>
              <a:buFont typeface="Raleway"/>
              <a:buChar char="●"/>
            </a:pPr>
            <a:endParaRPr lang="en-GB"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93700"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More than three-quarters (76.8%) of the children who missed their vaccinations, did so for COVID-19 related reasons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EDB95CE-F592-534D-9531-C51EF659C080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11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/>
        </p:nvSpPr>
        <p:spPr>
          <a:xfrm>
            <a:off x="0" y="86121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Food Security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62" y="599226"/>
            <a:ext cx="6117826" cy="51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8;p32">
            <a:extLst>
              <a:ext uri="{FF2B5EF4-FFF2-40B4-BE49-F238E27FC236}">
                <a16:creationId xmlns:a16="http://schemas.microsoft.com/office/drawing/2014/main" id="{2428CF1C-68ED-6F48-AFC6-47ABC8C88FED}"/>
              </a:ext>
            </a:extLst>
          </p:cNvPr>
          <p:cNvSpPr txBox="1"/>
          <p:nvPr/>
        </p:nvSpPr>
        <p:spPr>
          <a:xfrm>
            <a:off x="6441141" y="701081"/>
            <a:ext cx="5271248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For households with children under 15 years old, 21.4% of children ate fewer meals than usual in the past 4 weeks. </a:t>
            </a:r>
          </a:p>
          <a:p>
            <a:pPr marL="635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Over half (57.4%) of children 6-14 years on school feeding programmes (29.9%) still received food after schools closed.</a:t>
            </a:r>
            <a:endParaRPr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18C7E7B-14FE-F843-B0B3-ED53107EDDDE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12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/>
        </p:nvSpPr>
        <p:spPr>
          <a:xfrm>
            <a:off x="2891503" y="72674"/>
            <a:ext cx="68553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         Education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313508" y="720250"/>
            <a:ext cx="6248657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35% of primary and JHS pupils and 28% of SHS students are </a:t>
            </a:r>
            <a:r>
              <a:rPr lang="en-GB" sz="2400" b="1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not learning anything</a:t>
            </a: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 within the period whiles at home</a:t>
            </a: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630000" indent="-368300">
              <a:buClr>
                <a:schemeClr val="dk1"/>
              </a:buClr>
              <a:buSzPts val="2200"/>
              <a:buFont typeface="Raleway"/>
              <a:buChar char="○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The most common educational programme watched by children was TV programme.</a:t>
            </a: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The main difficulty in the learning process that was mentioned, for both basic and SHS students, was </a:t>
            </a:r>
            <a:r>
              <a:rPr lang="en-GB" sz="2400" i="1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“lack of access to basic tools like computers or phones”. </a:t>
            </a:r>
            <a:endParaRPr sz="2400" i="1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96.1% and 98.3% of households with basic school or senior high school  students said children are likely to go back to school after  restrictions are lifted.</a:t>
            </a: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47" name="Google Shape;247;p33"/>
          <p:cNvGraphicFramePr/>
          <p:nvPr>
            <p:extLst>
              <p:ext uri="{D42A27DB-BD31-4B8C-83A1-F6EECF244321}">
                <p14:modId xmlns:p14="http://schemas.microsoft.com/office/powerpoint/2010/main" val="817245182"/>
              </p:ext>
            </p:extLst>
          </p:nvPr>
        </p:nvGraphicFramePr>
        <p:xfrm>
          <a:off x="6692793" y="679909"/>
          <a:ext cx="5377287" cy="5321148"/>
        </p:xfrm>
        <a:graphic>
          <a:graphicData uri="http://schemas.openxmlformats.org/drawingml/2006/table">
            <a:tbl>
              <a:tblPr>
                <a:noFill/>
                <a:tableStyleId>{E5A00A00-72C0-4B1A-8646-6C4440BE01B3}</a:tableStyleId>
              </a:tblPr>
              <a:tblGrid>
                <a:gridCol w="344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Learning difficulties faced by children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Basic (%) 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SHS (%)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Lack of access to internet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14.8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18.4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Poor Internet connectivity</a:t>
                      </a:r>
                      <a:endParaRPr sz="18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12.2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15.6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4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Lack of access to basic tools like computers or phones 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25.6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32.7</a:t>
                      </a:r>
                      <a:endParaRPr sz="18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Children’s lack of interest in taking learning lessons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18.3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11.0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6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Lack of learning materials including textbooks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21.6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19.8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Lack of guidance/supervision </a:t>
                      </a:r>
                      <a:endParaRPr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0.0</a:t>
                      </a:r>
                      <a:endParaRPr sz="18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1.3</a:t>
                      </a:r>
                      <a:endParaRPr sz="18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BE700A2-E33C-EC49-801E-B7AB43429206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13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/>
        </p:nvSpPr>
        <p:spPr>
          <a:xfrm>
            <a:off x="0" y="720250"/>
            <a:ext cx="70065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18" y="614551"/>
            <a:ext cx="10784541" cy="538856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0" y="0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Coping Mechanisms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046A4B5-9BF0-6F47-ACD8-8F7C7BFE1453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14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/>
        </p:nvSpPr>
        <p:spPr>
          <a:xfrm>
            <a:off x="0" y="99568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Intra-Household Issues -  Focus on Children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0" y="720250"/>
            <a:ext cx="70065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188257" y="720250"/>
            <a:ext cx="11537115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28.7% of households indicated that parents were more commonly irritated with their children.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18.1% reported an increase in physical punishment for children.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31.1%  reported an increase in support received from their children regarding household chores.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10% of household reported an increase in children working or selling things for the household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indent="-381000"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Regards to violence within households, 12.9% of households agreed that their community has seen an increase in violence among members of the same household.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3116622-0F71-134C-8CA1-AF919FC6B600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15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/>
        </p:nvSpPr>
        <p:spPr>
          <a:xfrm>
            <a:off x="0" y="180250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rimson Text"/>
                <a:ea typeface="Crimson Text"/>
                <a:cs typeface="Crimson Text"/>
                <a:sym typeface="Crimson Text"/>
              </a:rPr>
              <a:t>Highlights</a:t>
            </a:r>
            <a:endParaRPr sz="3500" b="1" dirty="0">
              <a:solidFill>
                <a:srgbClr val="382873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0" y="720250"/>
            <a:ext cx="7006500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-1" y="720250"/>
            <a:ext cx="12101431" cy="5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About 22 million persons in Ghana were affected by reduced household income since March 16, 2020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More than one million persons (3.4%) in Ghana indicated that suspension of work was the reason for not working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The effects of COVID-19 varies across regions with a more households in Upper West and Bono regions reporting reduction in incomes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52.1% of households reduced food consumption as coping mechanism for the effects of COVID-19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ambria" panose="02040503050406030204" pitchFamily="18" charset="0"/>
              </a:rPr>
              <a:t>More than 3 in every 10 chi</a:t>
            </a:r>
            <a:r>
              <a:rPr lang="en-GB" sz="2400" dirty="0" err="1">
                <a:solidFill>
                  <a:schemeClr val="dk1"/>
                </a:solidFill>
                <a:latin typeface="Cambria" panose="02040503050406030204" pitchFamily="18" charset="0"/>
              </a:rPr>
              <a:t>ld</a:t>
            </a:r>
            <a:r>
              <a:rPr lang="en" sz="2400" dirty="0">
                <a:solidFill>
                  <a:schemeClr val="dk1"/>
                </a:solidFill>
                <a:latin typeface="Cambria" panose="02040503050406030204" pitchFamily="18" charset="0"/>
              </a:rPr>
              <a:t>ren missed their vaccination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35.0% of basic school children and 28.0% of SHS were not engaged in any form of learning while they are at home. 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The main challenge faced by children for home learning is access to basic tools such as computers or phones; 25.6% for basic school children and 32.7% for SHS children. </a:t>
            </a: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endParaRPr lang="en-GH" sz="2400" dirty="0">
              <a:solidFill>
                <a:schemeClr val="dk1"/>
              </a:solidFill>
              <a:latin typeface="Cambria" panose="02040503050406030204" pitchFamily="18" charset="0"/>
            </a:endParaRPr>
          </a:p>
          <a:p>
            <a:pPr marL="63500" lvl="0">
              <a:buClr>
                <a:schemeClr val="dk1"/>
              </a:buClr>
              <a:buSzPts val="2600"/>
            </a:pPr>
            <a:endParaRPr lang="en-US" sz="2400" dirty="0">
              <a:solidFill>
                <a:schemeClr val="dk1"/>
              </a:solidFill>
              <a:latin typeface="Cambria" panose="02040503050406030204" pitchFamily="18" charset="0"/>
              <a:sym typeface="Raleway"/>
            </a:endParaRPr>
          </a:p>
          <a:p>
            <a:pPr marL="457200" indent="-393700">
              <a:buClr>
                <a:schemeClr val="dk1"/>
              </a:buClr>
              <a:buSzPts val="2600"/>
              <a:buFont typeface="Raleway"/>
              <a:buAutoNum type="arabicPeriod"/>
            </a:pPr>
            <a:endParaRPr lang="en-US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AutoNum type="arabicPeriod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AutoNum type="arabicPeriod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9D873A6-9CC3-4B45-95CA-0D306F3BA4FF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16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/>
        </p:nvSpPr>
        <p:spPr>
          <a:xfrm>
            <a:off x="0" y="180242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rimson Text"/>
                <a:ea typeface="Crimson Text"/>
                <a:cs typeface="Crimson Text"/>
                <a:sym typeface="Crimson Text"/>
              </a:rPr>
              <a:t>Upcoming Activities</a:t>
            </a:r>
            <a:endParaRPr sz="3500" b="1" dirty="0">
              <a:solidFill>
                <a:srgbClr val="382873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128240" y="720249"/>
            <a:ext cx="12063760" cy="51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A number of in-depth reports will be released soon on different thematic areas covered in the survey. Among the specific issues coming up are: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Raleway"/>
              <a:buChar char="○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Food Insecurity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Raleway"/>
              <a:buChar char="○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Education 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Raleway"/>
              <a:buChar char="○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Health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Raleway"/>
              <a:buChar char="○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Income and Employment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Raleway"/>
              <a:buChar char="○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Knowledge and Behaviour Change</a:t>
            </a:r>
          </a:p>
          <a:p>
            <a:pPr marL="69850" lvl="3">
              <a:buClr>
                <a:schemeClr val="dk1"/>
              </a:buClr>
              <a:buSzPts val="2500"/>
            </a:pPr>
            <a:endParaRPr lang="en-GB"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indent="-387350">
              <a:buClr>
                <a:schemeClr val="dk1"/>
              </a:buClr>
              <a:buSzPts val="2500"/>
              <a:buFont typeface="Raleway"/>
              <a:buChar char="●"/>
            </a:pPr>
            <a:r>
              <a:rPr lang="en-GB" sz="28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Preparation underway for the Wave II of this survey to be conducted in August 2020 </a:t>
            </a: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endParaRPr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○"/>
            </a:pPr>
            <a:endParaRPr lang="en-GB"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○"/>
            </a:pPr>
            <a:endParaRPr lang="en-GB" sz="28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94EC68F-E65B-9B42-9322-F27F94422E01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17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title"/>
          </p:nvPr>
        </p:nvSpPr>
        <p:spPr>
          <a:xfrm>
            <a:off x="838200" y="890400"/>
            <a:ext cx="10515600" cy="356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/>
              <a:t>For further information contact</a:t>
            </a:r>
            <a:endParaRPr sz="3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/>
              <a:t>Omar Seidu</a:t>
            </a:r>
            <a:endParaRPr sz="3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 u="sng">
                <a:solidFill>
                  <a:schemeClr val="hlink"/>
                </a:solidFill>
                <a:hlinkClick r:id="rId3"/>
              </a:rPr>
              <a:t>omar.seidu@statsghana.gov.gh</a:t>
            </a:r>
            <a:endParaRPr sz="3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/>
              <a:t>0244 838054</a:t>
            </a:r>
            <a:endParaRPr sz="3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6C2AEA-A42D-C94B-96A8-BBB8583A0901}"/>
              </a:ext>
            </a:extLst>
          </p:cNvPr>
          <p:cNvSpPr txBox="1">
            <a:spLocks/>
          </p:cNvSpPr>
          <p:nvPr/>
        </p:nvSpPr>
        <p:spPr>
          <a:xfrm>
            <a:off x="5903259" y="6359659"/>
            <a:ext cx="57822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18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B8AFC1-55B8-4967-83E3-224A48E6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213171"/>
            <a:ext cx="11151919" cy="773956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Scope</a:t>
            </a:r>
            <a:endParaRPr lang="en-GH" b="1" dirty="0">
              <a:latin typeface="Cambria" panose="020405030504060302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1C728B-5D87-4390-9C62-B78E4BB3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156" y="987127"/>
            <a:ext cx="11151919" cy="513674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Context – Introduction &amp; Methodology</a:t>
            </a:r>
          </a:p>
          <a:p>
            <a:r>
              <a:rPr lang="en-US" dirty="0">
                <a:latin typeface="Cambria" panose="02040503050406030204" pitchFamily="18" charset="0"/>
              </a:rPr>
              <a:t>Thematic results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Knowledge of COVID-19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Jobs and income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Access to basic needs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Health care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Food security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Education</a:t>
            </a:r>
          </a:p>
          <a:p>
            <a:pPr marL="1085850" lvl="1" indent="-514350">
              <a:buFont typeface="+mj-lt"/>
              <a:buAutoNum type="romanUcPeriod"/>
            </a:pPr>
            <a:r>
              <a:rPr lang="en-US" dirty="0">
                <a:latin typeface="Cambria" panose="02040503050406030204" pitchFamily="18" charset="0"/>
              </a:rPr>
              <a:t>Intra-Household Issues – Focus on children</a:t>
            </a:r>
          </a:p>
          <a:p>
            <a:pPr marL="571500" lvl="1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Upcoming Activities</a:t>
            </a: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GH" dirty="0">
              <a:latin typeface="Cambria" panose="02040503050406030204" pitchFamily="18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5A1FCC9-F1C5-C543-A15D-90B3F1B146BA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1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/>
        </p:nvSpPr>
        <p:spPr>
          <a:xfrm>
            <a:off x="0" y="133216"/>
            <a:ext cx="1158414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Introduction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90825" y="825574"/>
            <a:ext cx="11584142" cy="547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Undeniably COVID-19 has affected livelihoods</a:t>
            </a: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highlight>
                  <a:srgbClr val="00FF00"/>
                </a:highlight>
                <a:latin typeface="Cambria" panose="02040503050406030204" pitchFamily="18" charset="0"/>
                <a:ea typeface="Raleway"/>
                <a:cs typeface="Raleway"/>
                <a:sym typeface="Raleway"/>
              </a:rPr>
              <a:t>What have been the pathways of effects?</a:t>
            </a: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highlight>
                <a:srgbClr val="00FF00"/>
              </a:highlight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highlight>
                  <a:srgbClr val="00FF00"/>
                </a:highlight>
                <a:latin typeface="Cambria" panose="02040503050406030204" pitchFamily="18" charset="0"/>
                <a:ea typeface="Raleway"/>
                <a:cs typeface="Raleway"/>
                <a:sym typeface="Raleway"/>
              </a:rPr>
              <a:t>Which categories of persons have been affect?</a:t>
            </a:r>
          </a:p>
          <a:p>
            <a:pPr marL="44450" lvl="6" algn="just">
              <a:buClr>
                <a:schemeClr val="dk1"/>
              </a:buClr>
              <a:buSzPts val="2900"/>
            </a:pPr>
            <a:endParaRPr lang="en-GB" sz="2400" dirty="0">
              <a:solidFill>
                <a:schemeClr val="dk1"/>
              </a:solidFill>
              <a:highlight>
                <a:srgbClr val="00FF00"/>
              </a:highlight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highlight>
                  <a:srgbClr val="00FF00"/>
                </a:highlight>
                <a:latin typeface="Cambria" panose="02040503050406030204" pitchFamily="18" charset="0"/>
                <a:ea typeface="Raleway"/>
                <a:cs typeface="Raleway"/>
                <a:sym typeface="Raleway"/>
              </a:rPr>
              <a:t>What has been the extent of effects?</a:t>
            </a: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highlight>
                <a:srgbClr val="FFFF00"/>
              </a:highlight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highlight>
                  <a:srgbClr val="FFFF00"/>
                </a:highlight>
                <a:latin typeface="Cambria" panose="02040503050406030204" pitchFamily="18" charset="0"/>
                <a:ea typeface="Raleway"/>
                <a:cs typeface="Raleway"/>
                <a:sym typeface="Raleway"/>
              </a:rPr>
              <a:t>Which underlying factors have lessened or heightened the effects?</a:t>
            </a:r>
          </a:p>
          <a:p>
            <a:pPr marL="44450" lvl="6" algn="just">
              <a:buClr>
                <a:schemeClr val="dk1"/>
              </a:buClr>
              <a:buSzPts val="2900"/>
            </a:pPr>
            <a:endParaRPr sz="2400" dirty="0">
              <a:solidFill>
                <a:schemeClr val="dk1"/>
              </a:solidFill>
              <a:highlight>
                <a:srgbClr val="FFFF00"/>
              </a:highlight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6" indent="-412750" algn="just">
              <a:buClr>
                <a:schemeClr val="dk1"/>
              </a:buClr>
              <a:buSzPts val="29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highlight>
                  <a:srgbClr val="FFFF00"/>
                </a:highlight>
                <a:latin typeface="Cambria" panose="02040503050406030204" pitchFamily="18" charset="0"/>
                <a:ea typeface="Raleway"/>
                <a:cs typeface="Raleway"/>
                <a:sym typeface="Raleway"/>
              </a:rPr>
              <a:t>How and to extent will the Coronavirus Alleviation Programme and other macro interventions as well as individual and households behavioural responses dampen the effects of the pandemic?</a:t>
            </a:r>
            <a:endParaRPr sz="2400" dirty="0">
              <a:solidFill>
                <a:schemeClr val="dk1"/>
              </a:solidFill>
              <a:highlight>
                <a:srgbClr val="FFFF00"/>
              </a:highlight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ED572-AF7E-B140-A886-D9DA734D256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5755341" y="6359659"/>
            <a:ext cx="34065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 smtClean="0"/>
              <a:t>2</a:t>
            </a:fld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/>
        </p:nvSpPr>
        <p:spPr>
          <a:xfrm>
            <a:off x="83125" y="109466"/>
            <a:ext cx="1158414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28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Evolutions of Ghana’s COVID-19 and the Survey’s Reference Periods </a:t>
            </a:r>
            <a:endParaRPr sz="28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0CAB918-2F48-4E6F-9B76-DF0F5B159ADF}"/>
              </a:ext>
            </a:extLst>
          </p:cNvPr>
          <p:cNvSpPr txBox="1">
            <a:spLocks/>
          </p:cNvSpPr>
          <p:nvPr/>
        </p:nvSpPr>
        <p:spPr>
          <a:xfrm>
            <a:off x="303929" y="581897"/>
            <a:ext cx="11584142" cy="562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200" b="1" dirty="0">
                <a:solidFill>
                  <a:schemeClr val="bg2"/>
                </a:solidFill>
                <a:latin typeface="Cambria" panose="02040503050406030204" pitchFamily="18" charset="0"/>
              </a:rPr>
              <a:t>Ghana COVID-19 selected experiences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March 12  - First cases of COVID-19 in Ghana</a:t>
            </a:r>
          </a:p>
          <a:p>
            <a:r>
              <a:rPr lang="en-US" sz="2200" dirty="0">
                <a:latin typeface="Cambria" panose="02040503050406030204" pitchFamily="18" charset="0"/>
              </a:rPr>
              <a:t>March 16  - School closure &amp; mobility restrictions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March 30  - Partial lock down of Greater Accra &amp; Kumasi areas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April 20    - Lifting of partial lock down</a:t>
            </a:r>
          </a:p>
          <a:p>
            <a:r>
              <a:rPr lang="en-US" sz="2200" dirty="0">
                <a:latin typeface="Cambria" panose="02040503050406030204" pitchFamily="18" charset="0"/>
              </a:rPr>
              <a:t>June 1        -  Restrictions on selected public gatherings eased to contain 100 persons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June 22     - SHS 2&amp;3 return to school</a:t>
            </a:r>
          </a:p>
          <a:p>
            <a:endParaRPr lang="en-US" sz="2200" dirty="0">
              <a:latin typeface="Cambria" panose="02040503050406030204" pitchFamily="18" charset="0"/>
            </a:endParaRPr>
          </a:p>
          <a:p>
            <a:pPr marL="11430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Survey</a:t>
            </a:r>
            <a:r>
              <a:rPr lang="en-US" sz="2200" b="1" i="1" dirty="0">
                <a:latin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Reference</a:t>
            </a:r>
            <a:r>
              <a:rPr lang="en-US" sz="2200" b="1" i="1" dirty="0">
                <a:latin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Periods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June 10-25: Field data collection</a:t>
            </a:r>
          </a:p>
          <a:p>
            <a:r>
              <a:rPr lang="en-US" sz="2200" dirty="0">
                <a:latin typeface="Cambria" panose="02040503050406030204" pitchFamily="18" charset="0"/>
              </a:rPr>
              <a:t>March 16: Main reference for most sections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30 days: before interview day for some sections</a:t>
            </a:r>
          </a:p>
          <a:p>
            <a:r>
              <a:rPr lang="en-US" sz="2200" dirty="0">
                <a:latin typeface="Cambria" panose="02040503050406030204" pitchFamily="18" charset="0"/>
              </a:rPr>
              <a:t>7 days: before interview day for some sections</a:t>
            </a:r>
          </a:p>
          <a:p>
            <a:endParaRPr lang="en-US" sz="2200" dirty="0">
              <a:latin typeface="Cambria" panose="02040503050406030204" pitchFamily="18" charset="0"/>
            </a:endParaRPr>
          </a:p>
          <a:p>
            <a:endParaRPr lang="en-GH" sz="2200" dirty="0">
              <a:latin typeface="Cambria" panose="020405030504060302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99FAD-7977-4642-AFE0-0E402B8E412C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580563" y="6396038"/>
            <a:ext cx="2262187" cy="365125"/>
          </a:xfrm>
        </p:spPr>
        <p:txBody>
          <a:bodyPr/>
          <a:lstStyle/>
          <a:p>
            <a:endParaRPr lang="en-G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EE834-14E9-7B45-BED0-66261C18B62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395075" y="6399213"/>
            <a:ext cx="69056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2F249A6-E6C9-4746-9D64-278CFDB13FDD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2400" smtClean="0"/>
              <a:pPr/>
              <a:t>3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848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0" y="180242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Notes on Methodology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0" y="775168"/>
            <a:ext cx="11845800" cy="523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The survey comprised two modules focusing on effects on the household as a unit (Mod. A) and intra household changes (Mod. B) with particular focus on children</a:t>
            </a: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Sample size was 3,265 households for Module A of which 2,063 also completed module B. 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lvl="0" indent="-406400"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Response rate was 82 percent.</a:t>
            </a:r>
          </a:p>
          <a:p>
            <a:pPr marL="457200" lvl="0" indent="-406400">
              <a:buClr>
                <a:schemeClr val="dk1"/>
              </a:buClr>
              <a:buSzPts val="2800"/>
              <a:buFont typeface="Raleway"/>
              <a:buChar char="●"/>
            </a:pP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 Sample was drawn from the most recent (seventh) Ghana Living Standards Survey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Sample was nationally representative covering all 16 regions of the country – responses for some regions were low</a:t>
            </a: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4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GB" sz="24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Computer Assisted Telephone Interviews was used for data collection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endParaRPr lang="en-GB" sz="20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6E49E7F-EEA0-6A40-9D4F-AA0A80990B2B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4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1792941" y="1922929"/>
            <a:ext cx="8606118" cy="263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60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KEY FINDINGS FROM THE SINGLE VARIABLE ANALYSIS</a:t>
            </a:r>
            <a:endParaRPr sz="60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C14358F-6A25-6B43-A1C6-C20C22F4E941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5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6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0" y="180242"/>
            <a:ext cx="121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rimson Text"/>
                <a:ea typeface="Crimson Text"/>
                <a:cs typeface="Crimson Text"/>
                <a:sym typeface="Crimson Text"/>
              </a:rPr>
              <a:t>Knowledge on Modes of Transmission</a:t>
            </a:r>
            <a:endParaRPr sz="3500" b="1" dirty="0">
              <a:solidFill>
                <a:srgbClr val="382873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grpSp>
        <p:nvGrpSpPr>
          <p:cNvPr id="175" name="Google Shape;175;p25"/>
          <p:cNvGrpSpPr/>
          <p:nvPr/>
        </p:nvGrpSpPr>
        <p:grpSpPr>
          <a:xfrm>
            <a:off x="486889" y="855023"/>
            <a:ext cx="11705112" cy="4932632"/>
            <a:chOff x="5585000" y="1241369"/>
            <a:chExt cx="6530803" cy="4650731"/>
          </a:xfrm>
        </p:grpSpPr>
        <p:pic>
          <p:nvPicPr>
            <p:cNvPr id="176" name="Google Shape;17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85011" y="1241369"/>
              <a:ext cx="6530792" cy="40836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5"/>
            <p:cNvSpPr txBox="1"/>
            <p:nvPr/>
          </p:nvSpPr>
          <p:spPr>
            <a:xfrm>
              <a:off x="5585000" y="5459500"/>
              <a:ext cx="630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382873"/>
                  </a:solidFill>
                  <a:latin typeface="Raleway"/>
                  <a:ea typeface="Raleway"/>
                  <a:cs typeface="Raleway"/>
                  <a:sym typeface="Raleway"/>
                </a:rPr>
                <a:t>Figure 1: Knowledge on mode of COVID-19 transmission by sex. Multiple responses were possible and categories were not listed to respondents</a:t>
              </a:r>
              <a:endParaRPr>
                <a:solidFill>
                  <a:srgbClr val="3828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6C94C0E-2FC0-F248-9754-0ADCCA270496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6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/>
        </p:nvSpPr>
        <p:spPr>
          <a:xfrm>
            <a:off x="1506070" y="139909"/>
            <a:ext cx="8355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Jobs and Income – 1\3 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0" y="775950"/>
            <a:ext cx="12192000" cy="53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9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30.2% of respondents indicated that they had not worked in the previous seven days. </a:t>
            </a:r>
            <a:endParaRPr sz="29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r>
              <a:rPr lang="en-GB" sz="29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Close to two millions persons in Ghana did not work due to COVID-19 related safety concerns.</a:t>
            </a:r>
          </a:p>
          <a:p>
            <a:pPr marL="326299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sz="29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r>
              <a:rPr lang="en-GB" sz="29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Between 3</a:t>
            </a:r>
            <a:r>
              <a:rPr lang="en-GB" sz="2900" baseline="300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rd</a:t>
            </a:r>
            <a:r>
              <a:rPr lang="en-GB" sz="29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 and 9</a:t>
            </a:r>
            <a:r>
              <a:rPr lang="en-GB" sz="2900" baseline="300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th</a:t>
            </a:r>
            <a:r>
              <a:rPr lang="en-GB" sz="29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 June 2020 more than one million persons (3.4%) in Ghana indicated that suspension of work was the reason for not working.</a:t>
            </a:r>
          </a:p>
          <a:p>
            <a:pPr marL="719999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○"/>
            </a:pPr>
            <a:endParaRPr sz="29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"/>
              <a:buChar char="●"/>
            </a:pPr>
            <a:r>
              <a:rPr lang="en-GB" sz="2900" dirty="0">
                <a:solidFill>
                  <a:schemeClr val="dk1"/>
                </a:solidFill>
                <a:latin typeface="Cambria" panose="02040503050406030204" pitchFamily="18" charset="0"/>
                <a:ea typeface="Raleway"/>
                <a:cs typeface="Raleway"/>
                <a:sym typeface="Raleway"/>
              </a:rPr>
              <a:t>Nationally, 77.4% of households reported that the total household income has reduced since March 16 and 3.1% reported an increase in income.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sz="2900" dirty="0">
              <a:solidFill>
                <a:schemeClr val="dk1"/>
              </a:solidFill>
              <a:latin typeface="Cambria" panose="02040503050406030204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F727AAA-41C8-E145-A861-1F9772B2DABB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7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/>
        </p:nvSpPr>
        <p:spPr>
          <a:xfrm>
            <a:off x="2084294" y="158175"/>
            <a:ext cx="8355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873"/>
              </a:buClr>
              <a:buSzPts val="3200"/>
              <a:buFont typeface="Crimson Text"/>
              <a:buNone/>
            </a:pPr>
            <a:r>
              <a:rPr lang="en-GB" sz="3500" b="1" dirty="0">
                <a:solidFill>
                  <a:srgbClr val="382873"/>
                </a:solidFill>
                <a:latin typeface="Cambria" panose="02040503050406030204" pitchFamily="18" charset="0"/>
                <a:ea typeface="Crimson Text"/>
                <a:cs typeface="Crimson Text"/>
                <a:sym typeface="Crimson Text"/>
              </a:rPr>
              <a:t>Jobs and Income – 2\3 </a:t>
            </a:r>
            <a:endParaRPr sz="3500" b="1" dirty="0">
              <a:solidFill>
                <a:srgbClr val="382873"/>
              </a:solidFill>
              <a:latin typeface="Cambria" panose="02040503050406030204" pitchFamily="18" charset="0"/>
              <a:ea typeface="Crimson Text"/>
              <a:cs typeface="Crimson Text"/>
              <a:sym typeface="Crimson Text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24" y="551985"/>
            <a:ext cx="4365703" cy="5491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DB95-BCF6-C84A-AAF8-434B36C96847}"/>
              </a:ext>
            </a:extLst>
          </p:cNvPr>
          <p:cNvSpPr txBox="1"/>
          <p:nvPr/>
        </p:nvSpPr>
        <p:spPr>
          <a:xfrm>
            <a:off x="5386039" y="922777"/>
            <a:ext cx="6689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2800" dirty="0"/>
              <a:t>From the perspective of reduction in incomes: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H" sz="2800" dirty="0"/>
              <a:t>Households in all 16 regions have been affected by COVID-19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H" sz="2800" dirty="0"/>
              <a:t>Greater Accra region recorded the least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H" sz="2800" dirty="0"/>
              <a:t>Upper West, Bono  and Bono East regions recorded the highest effects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1795D8A-95B3-8C48-A30C-4DD51E75FC21}"/>
              </a:ext>
            </a:extLst>
          </p:cNvPr>
          <p:cNvSpPr txBox="1">
            <a:spLocks/>
          </p:cNvSpPr>
          <p:nvPr/>
        </p:nvSpPr>
        <p:spPr>
          <a:xfrm>
            <a:off x="5755341" y="6359659"/>
            <a:ext cx="34065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2400" smtClean="0">
                <a:solidFill>
                  <a:schemeClr val="bg1"/>
                </a:solidFill>
              </a:rPr>
              <a:pPr algn="r"/>
              <a:t>8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3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1476</Words>
  <Application>Microsoft Office PowerPoint</Application>
  <PresentationFormat>Widescreen</PresentationFormat>
  <Paragraphs>209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Crimson Text</vt:lpstr>
      <vt:lpstr>Cambria</vt:lpstr>
      <vt:lpstr>Raleway</vt:lpstr>
      <vt:lpstr>Office Theme</vt:lpstr>
      <vt:lpstr>Kantoorthema</vt:lpstr>
      <vt:lpstr>Custom Design</vt:lpstr>
      <vt:lpstr>COVID-19 RAPID SURVEYS  HOUSEHOLDS AND JOBS TRACKER  HIGHLIGHTS OF FINDINGS FIRST EDITION OF WAVE I</vt:lpstr>
      <vt:lpstr>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further information contact Omar Seidu omar.seidu@statsghana.gov.gh 0244 838054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Households and Jobs Tracker  Wave 1</dc:title>
  <dc:creator>USER</dc:creator>
  <cp:lastModifiedBy>Omar Seidu</cp:lastModifiedBy>
  <cp:revision>42</cp:revision>
  <cp:lastPrinted>2020-07-30T06:52:34Z</cp:lastPrinted>
  <dcterms:modified xsi:type="dcterms:W3CDTF">2020-07-30T08:18:32Z</dcterms:modified>
</cp:coreProperties>
</file>